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5" r:id="rId1"/>
  </p:sldMasterIdLst>
  <p:sldIdLst>
    <p:sldId id="270" r:id="rId2"/>
    <p:sldId id="271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>
      <p:cViewPr>
        <p:scale>
          <a:sx n="76" d="100"/>
          <a:sy n="76" d="100"/>
        </p:scale>
        <p:origin x="-300" y="5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3222625" y="304800"/>
            <a:ext cx="11909425" cy="4724400"/>
            <a:chOff x="-2030" y="192"/>
            <a:chExt cx="7502" cy="2976"/>
          </a:xfrm>
        </p:grpSpPr>
        <p:sp>
          <p:nvSpPr>
            <p:cNvPr id="5" name="Line 3"/>
            <p:cNvSpPr>
              <a:spLocks noChangeShapeType="1"/>
            </p:cNvSpPr>
            <p:nvPr/>
          </p:nvSpPr>
          <p:spPr bwMode="auto">
            <a:xfrm>
              <a:off x="912" y="1584"/>
              <a:ext cx="456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auto">
            <a:xfrm>
              <a:off x="-1584" y="864"/>
              <a:ext cx="2304" cy="2304"/>
            </a:xfrm>
            <a:custGeom>
              <a:avLst/>
              <a:gdLst>
                <a:gd name="T0" fmla="*/ 57 w 64000"/>
                <a:gd name="T1" fmla="*/ -38 h 64000"/>
                <a:gd name="T2" fmla="*/ 83 w 64000"/>
                <a:gd name="T3" fmla="*/ 0 h 64000"/>
                <a:gd name="T4" fmla="*/ 57 w 64000"/>
                <a:gd name="T5" fmla="*/ 38 h 64000"/>
                <a:gd name="T6" fmla="*/ 57 w 64000"/>
                <a:gd name="T7" fmla="*/ 38 h 64000"/>
                <a:gd name="T8" fmla="*/ 57 w 64000"/>
                <a:gd name="T9" fmla="*/ 38 h 64000"/>
                <a:gd name="T10" fmla="*/ 57 w 64000"/>
                <a:gd name="T11" fmla="*/ 38 h 64000"/>
                <a:gd name="T12" fmla="*/ 57 w 64000"/>
                <a:gd name="T13" fmla="*/ -38 h 64000"/>
                <a:gd name="T14" fmla="*/ 57 w 64000"/>
                <a:gd name="T15" fmla="*/ -38 h 64000"/>
                <a:gd name="T16" fmla="*/ 57 w 64000"/>
                <a:gd name="T17" fmla="*/ -38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44083 w 64000"/>
                <a:gd name="T28" fmla="*/ -29639 h 64000"/>
                <a:gd name="T29" fmla="*/ 44083 w 64000"/>
                <a:gd name="T30" fmla="*/ 29639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44083" y="2368"/>
                  </a:moveTo>
                  <a:cubicBezTo>
                    <a:pt x="56127" y="7280"/>
                    <a:pt x="64000" y="18993"/>
                    <a:pt x="64000" y="32000"/>
                  </a:cubicBezTo>
                  <a:cubicBezTo>
                    <a:pt x="64000" y="45006"/>
                    <a:pt x="56127" y="56719"/>
                    <a:pt x="44083" y="61631"/>
                  </a:cubicBezTo>
                  <a:cubicBezTo>
                    <a:pt x="44082" y="61631"/>
                    <a:pt x="44082" y="61631"/>
                    <a:pt x="44082" y="61631"/>
                  </a:cubicBezTo>
                  <a:lnTo>
                    <a:pt x="44083" y="61632"/>
                  </a:lnTo>
                  <a:lnTo>
                    <a:pt x="44083" y="2368"/>
                  </a:lnTo>
                  <a:lnTo>
                    <a:pt x="44082" y="2368"/>
                  </a:lnTo>
                  <a:cubicBezTo>
                    <a:pt x="44082" y="2368"/>
                    <a:pt x="44082" y="2368"/>
                    <a:pt x="44083" y="2368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" name="AutoShape 5"/>
            <p:cNvSpPr>
              <a:spLocks noChangeArrowheads="1"/>
            </p:cNvSpPr>
            <p:nvPr/>
          </p:nvSpPr>
          <p:spPr bwMode="auto">
            <a:xfrm>
              <a:off x="-2030" y="192"/>
              <a:ext cx="2544" cy="2544"/>
            </a:xfrm>
            <a:custGeom>
              <a:avLst/>
              <a:gdLst>
                <a:gd name="T0" fmla="*/ 81 w 64000"/>
                <a:gd name="T1" fmla="*/ -41 h 64000"/>
                <a:gd name="T2" fmla="*/ 101 w 64000"/>
                <a:gd name="T3" fmla="*/ 0 h 64000"/>
                <a:gd name="T4" fmla="*/ 81 w 64000"/>
                <a:gd name="T5" fmla="*/ 41 h 64000"/>
                <a:gd name="T6" fmla="*/ 81 w 64000"/>
                <a:gd name="T7" fmla="*/ 41 h 64000"/>
                <a:gd name="T8" fmla="*/ 81 w 64000"/>
                <a:gd name="T9" fmla="*/ 41 h 64000"/>
                <a:gd name="T10" fmla="*/ 81 w 64000"/>
                <a:gd name="T11" fmla="*/ 41 h 64000"/>
                <a:gd name="T12" fmla="*/ 81 w 64000"/>
                <a:gd name="T13" fmla="*/ -41 h 64000"/>
                <a:gd name="T14" fmla="*/ 81 w 64000"/>
                <a:gd name="T15" fmla="*/ -41 h 64000"/>
                <a:gd name="T16" fmla="*/ 81 w 64000"/>
                <a:gd name="T17" fmla="*/ -41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994 w 64000"/>
                <a:gd name="T28" fmla="*/ -25761 h 64000"/>
                <a:gd name="T29" fmla="*/ 50994 w 64000"/>
                <a:gd name="T30" fmla="*/ 25761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994" y="6246"/>
                  </a:moveTo>
                  <a:cubicBezTo>
                    <a:pt x="59172" y="12279"/>
                    <a:pt x="64000" y="21837"/>
                    <a:pt x="64000" y="32000"/>
                  </a:cubicBezTo>
                  <a:cubicBezTo>
                    <a:pt x="64000" y="42162"/>
                    <a:pt x="59172" y="51720"/>
                    <a:pt x="50994" y="57753"/>
                  </a:cubicBezTo>
                  <a:cubicBezTo>
                    <a:pt x="50993" y="57753"/>
                    <a:pt x="50993" y="57753"/>
                    <a:pt x="50993" y="57753"/>
                  </a:cubicBezTo>
                  <a:lnTo>
                    <a:pt x="50994" y="57754"/>
                  </a:lnTo>
                  <a:lnTo>
                    <a:pt x="50994" y="6246"/>
                  </a:lnTo>
                  <a:lnTo>
                    <a:pt x="50993" y="6246"/>
                  </a:lnTo>
                  <a:cubicBezTo>
                    <a:pt x="50993" y="6246"/>
                    <a:pt x="50993" y="6246"/>
                    <a:pt x="50994" y="6246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458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443038" y="985838"/>
            <a:ext cx="7239000" cy="1444625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ru-RU" altLang="ru-RU" noProof="0" smtClean="0"/>
              <a:t>Образец заголовка</a:t>
            </a:r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443038" y="3427413"/>
            <a:ext cx="72390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ru-RU" altLang="ru-RU" noProof="0" smtClean="0"/>
              <a:t>Образец подзаголовка</a:t>
            </a:r>
          </a:p>
        </p:txBody>
      </p:sp>
      <p:sp>
        <p:nvSpPr>
          <p:cNvPr id="8" name="Rectangle 8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75A4A5-32E7-4861-A704-CBC8C35E307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F20FF-E3E8-4871-9FC8-69729ED8F4E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6413" y="301625"/>
            <a:ext cx="1827212" cy="56403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370013" y="301625"/>
            <a:ext cx="5334000" cy="56403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5E4B02-9A94-416D-9D8F-A73B6C81EB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56B303-8403-4E9A-BAF0-6B570413EA7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4A107-B02B-4C1F-9CE5-1DE431552FCF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370013" y="1827213"/>
            <a:ext cx="35798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102225" y="1827213"/>
            <a:ext cx="35814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FEA3B9-B893-4D67-9DA3-AE9E552D3B07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3C2FA-6E2B-4DCB-9FD8-37EEE980049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A48057-3E00-4105-AFA7-2422C4857C7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DD30C-D04B-48C0-A720-A33323D196AD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9FF31-3339-4AA2-8FA8-3D9AF446838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7E5CF9-CD37-4865-9E2D-197BFF1F75AA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3238500" y="0"/>
            <a:ext cx="11925300" cy="3810000"/>
            <a:chOff x="-2040" y="0"/>
            <a:chExt cx="7512" cy="240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-2040" y="432"/>
              <a:ext cx="2592" cy="1968"/>
            </a:xfrm>
            <a:custGeom>
              <a:avLst/>
              <a:gdLst>
                <a:gd name="T0" fmla="*/ 82 w 64000"/>
                <a:gd name="T1" fmla="*/ -25 h 64000"/>
                <a:gd name="T2" fmla="*/ 105 w 64000"/>
                <a:gd name="T3" fmla="*/ 0 h 64000"/>
                <a:gd name="T4" fmla="*/ 82 w 64000"/>
                <a:gd name="T5" fmla="*/ 25 h 64000"/>
                <a:gd name="T6" fmla="*/ 82 w 64000"/>
                <a:gd name="T7" fmla="*/ 25 h 64000"/>
                <a:gd name="T8" fmla="*/ 82 w 64000"/>
                <a:gd name="T9" fmla="*/ 25 h 64000"/>
                <a:gd name="T10" fmla="*/ 82 w 64000"/>
                <a:gd name="T11" fmla="*/ 25 h 64000"/>
                <a:gd name="T12" fmla="*/ 82 w 64000"/>
                <a:gd name="T13" fmla="*/ -25 h 64000"/>
                <a:gd name="T14" fmla="*/ 82 w 64000"/>
                <a:gd name="T15" fmla="*/ -25 h 64000"/>
                <a:gd name="T16" fmla="*/ 82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296 w 64000"/>
                <a:gd name="T28" fmla="*/ -26244 h 64000"/>
                <a:gd name="T29" fmla="*/ 50296 w 64000"/>
                <a:gd name="T30" fmla="*/ 26244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296" y="5746"/>
                  </a:moveTo>
                  <a:cubicBezTo>
                    <a:pt x="58882" y="11730"/>
                    <a:pt x="64000" y="21534"/>
                    <a:pt x="64000" y="32000"/>
                  </a:cubicBezTo>
                  <a:cubicBezTo>
                    <a:pt x="64000" y="42465"/>
                    <a:pt x="58882" y="52269"/>
                    <a:pt x="50296" y="58253"/>
                  </a:cubicBezTo>
                  <a:cubicBezTo>
                    <a:pt x="50296" y="58253"/>
                    <a:pt x="50296" y="58253"/>
                    <a:pt x="50295" y="58253"/>
                  </a:cubicBezTo>
                  <a:lnTo>
                    <a:pt x="50296" y="58254"/>
                  </a:lnTo>
                  <a:lnTo>
                    <a:pt x="50296" y="5746"/>
                  </a:lnTo>
                  <a:lnTo>
                    <a:pt x="50295" y="5746"/>
                  </a:lnTo>
                  <a:cubicBezTo>
                    <a:pt x="50296" y="5746"/>
                    <a:pt x="50296" y="5746"/>
                    <a:pt x="50296" y="5746"/>
                  </a:cubicBezTo>
                  <a:close/>
                </a:path>
              </a:pathLst>
            </a:cu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auto">
            <a:xfrm>
              <a:off x="-1528" y="0"/>
              <a:ext cx="1949" cy="1987"/>
            </a:xfrm>
            <a:custGeom>
              <a:avLst/>
              <a:gdLst>
                <a:gd name="T0" fmla="*/ 46 w 64000"/>
                <a:gd name="T1" fmla="*/ -25 h 64000"/>
                <a:gd name="T2" fmla="*/ 59 w 64000"/>
                <a:gd name="T3" fmla="*/ 0 h 64000"/>
                <a:gd name="T4" fmla="*/ 46 w 64000"/>
                <a:gd name="T5" fmla="*/ 25 h 64000"/>
                <a:gd name="T6" fmla="*/ 46 w 64000"/>
                <a:gd name="T7" fmla="*/ 25 h 64000"/>
                <a:gd name="T8" fmla="*/ 46 w 64000"/>
                <a:gd name="T9" fmla="*/ 25 h 64000"/>
                <a:gd name="T10" fmla="*/ 46 w 64000"/>
                <a:gd name="T11" fmla="*/ 25 h 64000"/>
                <a:gd name="T12" fmla="*/ 46 w 64000"/>
                <a:gd name="T13" fmla="*/ -25 h 64000"/>
                <a:gd name="T14" fmla="*/ 46 w 64000"/>
                <a:gd name="T15" fmla="*/ -25 h 64000"/>
                <a:gd name="T16" fmla="*/ 46 w 64000"/>
                <a:gd name="T17" fmla="*/ -25 h 6400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50077 w 64000"/>
                <a:gd name="T28" fmla="*/ -26412 h 64000"/>
                <a:gd name="T29" fmla="*/ 50077 w 64000"/>
                <a:gd name="T30" fmla="*/ 26412 h 6400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4000" h="64000">
                  <a:moveTo>
                    <a:pt x="50077" y="5595"/>
                  </a:moveTo>
                  <a:cubicBezTo>
                    <a:pt x="58790" y="11560"/>
                    <a:pt x="64000" y="21440"/>
                    <a:pt x="64000" y="32000"/>
                  </a:cubicBezTo>
                  <a:cubicBezTo>
                    <a:pt x="64000" y="42559"/>
                    <a:pt x="58790" y="52439"/>
                    <a:pt x="50077" y="58404"/>
                  </a:cubicBezTo>
                  <a:cubicBezTo>
                    <a:pt x="50077" y="58404"/>
                    <a:pt x="50077" y="58404"/>
                    <a:pt x="50076" y="58404"/>
                  </a:cubicBezTo>
                  <a:lnTo>
                    <a:pt x="50077" y="58405"/>
                  </a:lnTo>
                  <a:lnTo>
                    <a:pt x="50077" y="5595"/>
                  </a:lnTo>
                  <a:lnTo>
                    <a:pt x="50076" y="5595"/>
                  </a:lnTo>
                  <a:cubicBezTo>
                    <a:pt x="50077" y="5595"/>
                    <a:pt x="50077" y="5595"/>
                    <a:pt x="50077" y="5595"/>
                  </a:cubicBezTo>
                  <a:close/>
                </a:path>
              </a:pathLst>
            </a:custGeom>
            <a:solidFill>
              <a:schemeClr val="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864" y="960"/>
              <a:ext cx="46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370013" y="301625"/>
            <a:ext cx="731361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70013" y="1827213"/>
            <a:ext cx="7313612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23560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56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pPr>
              <a:defRPr/>
            </a:pPr>
            <a:endParaRPr lang="ru-RU" altLang="ru-RU"/>
          </a:p>
        </p:txBody>
      </p:sp>
      <p:sp>
        <p:nvSpPr>
          <p:cNvPr id="2356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pPr>
              <a:defRPr/>
            </a:pPr>
            <a:fld id="{F2F78FE4-BE26-4927-9822-2BC749B26C2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¡"/>
        <a:defRPr sz="29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pitchFamily="2" charset="2"/>
        <a:buChar char="¡"/>
        <a:defRPr sz="22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19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¡"/>
        <a:defRPr sz="19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Содержимое 2"/>
          <p:cNvSpPr>
            <a:spLocks noGrp="1"/>
          </p:cNvSpPr>
          <p:nvPr>
            <p:ph idx="1"/>
          </p:nvPr>
        </p:nvSpPr>
        <p:spPr>
          <a:xfrm>
            <a:off x="228600" y="3543300"/>
            <a:ext cx="4464050" cy="2578100"/>
          </a:xfrm>
        </p:spPr>
        <p:txBody>
          <a:bodyPr/>
          <a:lstStyle/>
          <a:p>
            <a:pPr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400" b="1" smtClean="0">
                <a:latin typeface="Arial Narrow" pitchFamily="34" charset="0"/>
              </a:rPr>
              <a:t>	</a:t>
            </a:r>
            <a:r>
              <a:rPr lang="ru-RU" altLang="ru-RU" sz="2000" b="1" i="1" smtClean="0">
                <a:latin typeface="Times New Roman" pitchFamily="18" charset="0"/>
                <a:cs typeface="Times New Roman" pitchFamily="18" charset="0"/>
              </a:rPr>
              <a:t>В статье </a:t>
            </a:r>
            <a:r>
              <a:rPr lang="ru-RU" altLang="ru-RU" sz="2000" b="1" i="1" smtClean="0">
                <a:solidFill>
                  <a:srgbClr val="0D29B3"/>
                </a:solidFill>
                <a:latin typeface="Times New Roman" pitchFamily="18" charset="0"/>
                <a:cs typeface="Times New Roman" pitchFamily="18" charset="0"/>
              </a:rPr>
              <a:t>«Строительство справедливости. Социальная политика для России» </a:t>
            </a:r>
          </a:p>
          <a:p>
            <a:pPr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000" b="1" i="1" smtClean="0">
                <a:latin typeface="Times New Roman" pitchFamily="18" charset="0"/>
                <a:cs typeface="Times New Roman" pitchFamily="18" charset="0"/>
              </a:rPr>
              <a:t>В.В. Путин обратил внимание на необходимость выхода </a:t>
            </a:r>
          </a:p>
          <a:p>
            <a:pPr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000" b="1" i="1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altLang="ru-RU" sz="2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ЭФФЕКТИВНЫЙ КОНТРАКТ </a:t>
            </a:r>
          </a:p>
          <a:p>
            <a:pPr indent="0" eaLnBrk="1" hangingPunct="1">
              <a:spcBef>
                <a:spcPct val="0"/>
              </a:spcBef>
              <a:buFont typeface="Wingdings 2" pitchFamily="18" charset="2"/>
              <a:buNone/>
            </a:pPr>
            <a:r>
              <a:rPr lang="ru-RU" altLang="ru-RU" sz="2000" b="1" i="1" smtClean="0">
                <a:latin typeface="Times New Roman" pitchFamily="18" charset="0"/>
                <a:cs typeface="Times New Roman" pitchFamily="18" charset="0"/>
              </a:rPr>
              <a:t>с педагогическими работниками.</a:t>
            </a:r>
          </a:p>
        </p:txBody>
      </p:sp>
      <p:pic>
        <p:nvPicPr>
          <p:cNvPr id="47108" name="Picture 4" descr="http://phapluattp2.vcmedia.vn/Rpg7DiB2SyW22i2esZK04OmnfDjccc/Image/2012/03/24/putinl_eb23d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971550"/>
            <a:ext cx="3495675" cy="2430463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7122" name="Picture 18" descr="http://belnovosti.ru/files/styles/thumbnail/public/news/13043_26547.jpg?itok=3v7uS_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9682601">
            <a:off x="6192838" y="2979738"/>
            <a:ext cx="2433637" cy="1654175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7124" name="Picture 20" descr="http://www.edinros-arz.ru/files/photo/news/news_43_1_1.jpg"/>
          <p:cNvPicPr>
            <a:picLocks noChangeAspect="1" noChangeArrowheads="1"/>
          </p:cNvPicPr>
          <p:nvPr/>
        </p:nvPicPr>
        <p:blipFill>
          <a:blip r:embed="rId4" cstate="print"/>
          <a:srcRect r="30975" b="51792"/>
          <a:stretch>
            <a:fillRect/>
          </a:stretch>
        </p:blipFill>
        <p:spPr bwMode="auto">
          <a:xfrm>
            <a:off x="4822825" y="4040188"/>
            <a:ext cx="3024188" cy="1584325"/>
          </a:xfrm>
          <a:prstGeom prst="rect">
            <a:avLst/>
          </a:prstGeom>
          <a:ln w="19050">
            <a:solidFill>
              <a:schemeClr val="tx1"/>
            </a:solidFill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078" name="Прямоугольник 15"/>
          <p:cNvSpPr>
            <a:spLocks noChangeArrowheads="1"/>
          </p:cNvSpPr>
          <p:nvPr/>
        </p:nvSpPr>
        <p:spPr bwMode="auto">
          <a:xfrm>
            <a:off x="908050" y="1627188"/>
            <a:ext cx="446405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Aft>
                <a:spcPts val="600"/>
              </a:spcAft>
            </a:pPr>
            <a:r>
              <a:rPr lang="ru-RU" altLang="ru-RU" sz="2000" b="1">
                <a:cs typeface="Times New Roman" pitchFamily="18" charset="0"/>
              </a:rPr>
              <a:t>Одним из ключевых направлений государственной политики является </a:t>
            </a:r>
            <a:r>
              <a:rPr lang="ru-RU" altLang="ru-RU" sz="2000" b="1">
                <a:solidFill>
                  <a:srgbClr val="FF0000"/>
                </a:solidFill>
                <a:cs typeface="Times New Roman" pitchFamily="18" charset="0"/>
              </a:rPr>
              <a:t>развитие педагогического кадрового потенциала</a:t>
            </a:r>
          </a:p>
        </p:txBody>
      </p:sp>
      <p:sp>
        <p:nvSpPr>
          <p:cNvPr id="3079" name="Rectangle 2"/>
          <p:cNvSpPr>
            <a:spLocks noGrp="1" noChangeArrowheads="1"/>
          </p:cNvSpPr>
          <p:nvPr>
            <p:ph type="title"/>
          </p:nvPr>
        </p:nvSpPr>
        <p:spPr>
          <a:xfrm>
            <a:off x="131763" y="533400"/>
            <a:ext cx="5807075" cy="568325"/>
          </a:xfrm>
        </p:spPr>
        <p:txBody>
          <a:bodyPr/>
          <a:lstStyle/>
          <a:p>
            <a:pPr algn="ctr" eaLnBrk="1" hangingPunct="1"/>
            <a:r>
              <a:rPr lang="ru-RU" altLang="ru-RU" sz="3200" b="1" smtClean="0">
                <a:solidFill>
                  <a:srgbClr val="FF0000"/>
                </a:solidFill>
              </a:rPr>
              <a:t>Эффективный контракт</a:t>
            </a:r>
            <a:endParaRPr lang="en-US" altLang="ru-RU" sz="3200" b="1" smtClean="0">
              <a:solidFill>
                <a:srgbClr val="FF0000"/>
              </a:solidFill>
              <a:latin typeface="Arial Narrow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Содержание профессионального стандарта в области ОБУЧЕНИЕ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Иметь высшее образование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Знать программы обучения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Уметь планировать и анализировать работу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Владеть формами и методами обучения – стандартными и инновационными.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Использовать специальные подходы, чтобы охватить всех детей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Уметь объективно оценивать возможности детей, используя разные формы и методы контроля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Владеть ИКТ-компетенциями.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Содержание профессионального стандарта в области ВОСПИТАНИЕ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Times New Roman" pitchFamily="18" charset="0"/>
              </a:rPr>
              <a:t>владеть формами и</a:t>
            </a:r>
            <a:r>
              <a:rPr lang="ru-RU" altLang="ru-RU" smtClean="0"/>
              <a:t> </a:t>
            </a:r>
            <a:r>
              <a:rPr lang="ru-RU" altLang="ru-RU" smtClean="0">
                <a:latin typeface="Times New Roman" pitchFamily="18" charset="0"/>
              </a:rPr>
              <a:t>методами воспитательной работы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Times New Roman" pitchFamily="18" charset="0"/>
              </a:rPr>
              <a:t>Владеть организационными формами и методами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Times New Roman" pitchFamily="18" charset="0"/>
              </a:rPr>
              <a:t>Уметь общаться с детьми, защищать их интересы и достоинство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Times New Roman" pitchFamily="18" charset="0"/>
              </a:rPr>
              <a:t>Поддерживать уклад, атмосферу и традиции учреждения, внося в них свой положительный вклад.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Содержание профессионального стандарта в области РАЗВИТИЕ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Times New Roman" pitchFamily="18" charset="0"/>
              </a:rPr>
              <a:t>Готовность принять всех детей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Выявлять разнообразные проблемы детей, оказывать адресную помощь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Готовность к взаимодействию с другими специалистами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Уметь отслеживать динамику развития ребенка</a:t>
            </a:r>
          </a:p>
          <a:p>
            <a:pPr eaLnBrk="1" hangingPunct="1"/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000" b="1" smtClean="0"/>
              <a:t>ПРОФЕССИОНАЛЬНЫЕ </a:t>
            </a:r>
            <a:r>
              <a:rPr lang="ru-RU" altLang="ru-RU" sz="2000" b="1" smtClean="0">
                <a:latin typeface="Times New Roman" pitchFamily="18" charset="0"/>
              </a:rPr>
              <a:t>КОМПЕТЕНЦИИ ВОСПИТАТЕЛЯ, ОТРАЖАЮЩИЕ СПЕЦИФИКУ РАБОТЫ НА ДОШКОЛЬНОМ УРОВНЕ ОБРАЗОВАНИЯ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600200"/>
            <a:ext cx="83058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altLang="ru-RU" sz="2500" b="1" smtClean="0">
                <a:latin typeface="Times New Roman" pitchFamily="18" charset="0"/>
              </a:rPr>
              <a:t>Педагог </a:t>
            </a:r>
            <a:r>
              <a:rPr lang="ru-RU" altLang="ru-RU" sz="2500" b="1" u="sng" smtClean="0">
                <a:latin typeface="Times New Roman" pitchFamily="18" charset="0"/>
              </a:rPr>
              <a:t>должен</a:t>
            </a:r>
            <a:r>
              <a:rPr lang="ru-RU" altLang="ru-RU" sz="2500" smtClean="0">
                <a:latin typeface="Times New Roman" pitchFamily="18" charset="0"/>
              </a:rPr>
              <a:t>: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Знать специфику дошкольного образования 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Знать общие закономерности развития детей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Уметь организовывать ведущие виды деятельности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Владеть теорией и методиками развития детей дошкольного возраста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Уметь планировать, реализовывать и анализировать образовательную работу с детьми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Уметь планировать и корректировать образовательные задачи по результатам мониторинга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Владеть методами и средствами психолого-педагогического просвещения родителей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500" smtClean="0">
                <a:latin typeface="Times New Roman" pitchFamily="18" charset="0"/>
              </a:rPr>
              <a:t>Владеть ИКТ-компетенциями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b="1" smtClean="0">
                <a:latin typeface="Times New Roman" pitchFamily="18" charset="0"/>
              </a:rPr>
              <a:t>Методы оценки выполнения требований профессионального стандарта педагога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827213"/>
            <a:ext cx="8229600" cy="503078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altLang="ru-RU" smtClean="0">
                <a:latin typeface="Times New Roman" pitchFamily="18" charset="0"/>
              </a:rPr>
              <a:t>Профессиональная деятельность воспитателя оценивается только комплексно. Высокая оценка включает: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 сочетание показателей динамики развития интегративных качеств ребенка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Положительное отношение к детскому саду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Высокой степени активности и вовлеченности родителей  в жизнь детского сада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0013" y="1905000"/>
            <a:ext cx="7313612" cy="2057400"/>
          </a:xfrm>
        </p:spPr>
        <p:txBody>
          <a:bodyPr/>
          <a:lstStyle/>
          <a:p>
            <a:pPr eaLnBrk="1" hangingPunct="1"/>
            <a:r>
              <a:rPr lang="ru-RU" altLang="ru-RU" b="1" smtClean="0"/>
              <a:t>СПАСИБО ЗА ВНИМАНИЕ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 flipV="1">
            <a:off x="1370013" y="5942013"/>
            <a:ext cx="7313612" cy="77787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ru-RU" altLang="ru-RU" sz="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8313" y="1371600"/>
            <a:ext cx="4824412" cy="4191000"/>
          </a:xfrm>
        </p:spPr>
        <p:txBody>
          <a:bodyPr/>
          <a:lstStyle/>
          <a:p>
            <a:pPr algn="r" eaLnBrk="1" hangingPunct="1"/>
            <a: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«…ошибочно представлять программу кадрового развития как простое повышение зарплат по принципу всем сестрам по серьгам, то есть всем поровну, </a:t>
            </a:r>
            <a:r>
              <a:rPr lang="ru-RU" altLang="ru-RU" sz="2000" b="1" i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 учёта квалификаций и реального вклада каждого работника</a:t>
            </a:r>
            <a: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В каждой организации (медицинской, образовательной, научной) должна быть сформирована собственная программа развития и кадрового обновления»</a:t>
            </a:r>
            <a:b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altLang="ru-RU" sz="2000" b="1" i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2000" smtClean="0">
                <a:latin typeface="Times New Roman" pitchFamily="18" charset="0"/>
                <a:cs typeface="Times New Roman" pitchFamily="18" charset="0"/>
              </a:rPr>
              <a:t> 			</a:t>
            </a:r>
            <a:r>
              <a:rPr lang="ru-RU" altLang="ru-RU" sz="2000" b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В.В. Путин</a:t>
            </a:r>
          </a:p>
        </p:txBody>
      </p:sp>
      <p:pic>
        <p:nvPicPr>
          <p:cNvPr id="4099" name="Picture 2" descr="http://mp3dot.ru/images/art/9/e/9/1/b_9e9191e0f88188d.jpg"/>
          <p:cNvPicPr>
            <a:picLocks noChangeAspect="1" noChangeArrowheads="1"/>
          </p:cNvPicPr>
          <p:nvPr/>
        </p:nvPicPr>
        <p:blipFill>
          <a:blip r:embed="rId2" cstate="print"/>
          <a:srcRect t="13335"/>
          <a:stretch>
            <a:fillRect/>
          </a:stretch>
        </p:blipFill>
        <p:spPr bwMode="auto">
          <a:xfrm>
            <a:off x="5715000" y="1196975"/>
            <a:ext cx="2873375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Прямоугольник 2"/>
          <p:cNvSpPr>
            <a:spLocks noChangeArrowheads="1"/>
          </p:cNvSpPr>
          <p:nvPr/>
        </p:nvSpPr>
        <p:spPr bwMode="auto">
          <a:xfrm>
            <a:off x="827088" y="673100"/>
            <a:ext cx="46085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solidFill>
                  <a:srgbClr val="FF0000"/>
                </a:solidFill>
                <a:latin typeface="Arial" charset="0"/>
              </a:rPr>
              <a:t>Эффективный контракт</a:t>
            </a:r>
            <a:endParaRPr lang="ru-RU" altLang="ru-RU" sz="2800" b="1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43038" y="228600"/>
            <a:ext cx="7239000" cy="1524000"/>
          </a:xfrm>
        </p:spPr>
        <p:txBody>
          <a:bodyPr/>
          <a:lstStyle/>
          <a:p>
            <a:pPr algn="ctr" eaLnBrk="1" hangingPunct="1"/>
            <a:r>
              <a:rPr lang="ru-RU" altLang="ru-RU" b="1" smtClean="0"/>
              <a:t>ПРОФЕССИОНАЛЬНЫЙ СТАНДАРТ ПЕДАГОГА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1295400" y="2520950"/>
            <a:ext cx="7620000" cy="326231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dirty="0"/>
              <a:t>Приказ Минтруда России от 18.10.2013 №544н «Об утверждении профессионального стандарта «Педагог (педагогическая деятельность в сфере дошкольного, начального общего, основного общего, среднего общего образования) (воспитатель, учитель)»</a:t>
            </a:r>
          </a:p>
          <a:p>
            <a:pPr>
              <a:defRPr/>
            </a:pPr>
            <a:r>
              <a:rPr lang="ru-RU" sz="2400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  <a:defRPr/>
            </a:pPr>
            <a:r>
              <a:rPr lang="ru-RU" sz="2400" b="1" dirty="0"/>
              <a:t> </a:t>
            </a:r>
            <a:r>
              <a:rPr lang="ru-RU" sz="2400" dirty="0"/>
              <a:t>Зарегистрирован Минюстом России </a:t>
            </a:r>
          </a:p>
          <a:p>
            <a:pPr>
              <a:defRPr/>
            </a:pPr>
            <a:r>
              <a:rPr lang="ru-RU" sz="2400" dirty="0"/>
              <a:t>    6 декабря 2013 года.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0"/>
            <a:ext cx="8229600" cy="6858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ru-RU" altLang="ru-RU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altLang="ru-RU" sz="2400" smtClean="0">
                <a:latin typeface="Times New Roman" pitchFamily="18" charset="0"/>
              </a:rPr>
              <a:t> – инструмент реализации стратегии образования в меняющемся мире.</a:t>
            </a:r>
          </a:p>
          <a:p>
            <a:pPr eaLnBrk="1" hangingPunct="1">
              <a:lnSpc>
                <a:spcPct val="90000"/>
              </a:lnSpc>
            </a:pPr>
            <a:endParaRPr lang="ru-RU" altLang="ru-RU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altLang="ru-RU" sz="2400" smtClean="0">
                <a:latin typeface="Times New Roman" pitchFamily="18" charset="0"/>
              </a:rPr>
              <a:t> – инструмент повышения качества образования и выхода отечественного образования на международный уровень.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altLang="ru-RU" sz="2400" smtClean="0">
                <a:latin typeface="Times New Roman" pitchFamily="18" charset="0"/>
              </a:rPr>
              <a:t> – объективный измеритель квалификации педагога.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altLang="ru-RU" sz="2400" smtClean="0">
                <a:latin typeface="Times New Roman" pitchFamily="18" charset="0"/>
              </a:rPr>
              <a:t> – средство отбора педагогических кадров в учреждения образования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ru-RU" altLang="ru-RU" sz="2400" smtClean="0">
              <a:latin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ru-RU" altLang="ru-RU" sz="2400" b="1" smtClean="0">
                <a:solidFill>
                  <a:schemeClr val="tx2"/>
                </a:solidFill>
                <a:latin typeface="Times New Roman" pitchFamily="18" charset="0"/>
              </a:rPr>
              <a:t>Стандарт</a:t>
            </a:r>
            <a:r>
              <a:rPr lang="ru-RU" altLang="ru-RU" sz="2400" smtClean="0">
                <a:latin typeface="Times New Roman" pitchFamily="18" charset="0"/>
              </a:rPr>
              <a:t> – основа для формирования трудового договора, фиксирующего отношения между работником и работодателем.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3200" smtClean="0"/>
              <a:t>Стандарт должен:</a:t>
            </a:r>
            <a:br>
              <a:rPr lang="ru-RU" altLang="ru-RU" sz="3200" smtClean="0"/>
            </a:br>
            <a:endParaRPr lang="ru-RU" altLang="ru-RU" sz="3200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100" smtClean="0"/>
              <a:t>Соответствовать структуре профессиональной деятельности педагога.</a:t>
            </a:r>
          </a:p>
          <a:p>
            <a:pPr eaLnBrk="1" hangingPunct="1"/>
            <a:r>
              <a:rPr lang="ru-RU" altLang="ru-RU" sz="2100" smtClean="0"/>
              <a:t>Не регламентировать деятельность педагога.</a:t>
            </a:r>
          </a:p>
          <a:p>
            <a:pPr eaLnBrk="1" hangingPunct="1"/>
            <a:r>
              <a:rPr lang="ru-RU" altLang="ru-RU" sz="2100" smtClean="0"/>
              <a:t>Избавить педагога от несвойственных функций</a:t>
            </a:r>
          </a:p>
          <a:p>
            <a:pPr eaLnBrk="1" hangingPunct="1"/>
            <a:r>
              <a:rPr lang="ru-RU" altLang="ru-RU" sz="2100" smtClean="0"/>
              <a:t>Побуждать к поиску нестандартных решений</a:t>
            </a:r>
          </a:p>
          <a:p>
            <a:pPr eaLnBrk="1" hangingPunct="1"/>
            <a:r>
              <a:rPr lang="ru-RU" altLang="ru-RU" sz="2100" smtClean="0"/>
              <a:t>Соответствовать международным нормам и регламентам</a:t>
            </a:r>
          </a:p>
          <a:p>
            <a:pPr eaLnBrk="1" hangingPunct="1"/>
            <a:r>
              <a:rPr lang="ru-RU" altLang="ru-RU" sz="2100" smtClean="0"/>
              <a:t>Соотносится с требованиями профильных министерств и ведомств, от которых зависят исчисление трудового стажа, и т.д.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mtClean="0"/>
              <a:t>ХАРАКТЕРИСТИКА СТАНДАРТА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100" smtClean="0">
                <a:latin typeface="Times New Roman" pitchFamily="18" charset="0"/>
              </a:rPr>
              <a:t>в нем определяются </a:t>
            </a:r>
            <a:r>
              <a:rPr lang="ru-RU" altLang="ru-RU" sz="2100" b="1" smtClean="0">
                <a:latin typeface="Times New Roman" pitchFamily="18" charset="0"/>
              </a:rPr>
              <a:t>основные</a:t>
            </a:r>
            <a:r>
              <a:rPr lang="ru-RU" altLang="ru-RU" sz="2100" smtClean="0">
                <a:latin typeface="Times New Roman" pitchFamily="18" charset="0"/>
              </a:rPr>
              <a:t> требования к квалификации педагога.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100" smtClean="0">
                <a:latin typeface="Times New Roman" pitchFamily="18" charset="0"/>
              </a:rPr>
              <a:t>Может дополнятся региональными требованиями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100" smtClean="0">
                <a:latin typeface="Times New Roman" pitchFamily="18" charset="0"/>
              </a:rPr>
              <a:t>Может быть дополнен внутренним стандартом образовательного учреждения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100" smtClean="0">
                <a:latin typeface="Times New Roman" pitchFamily="18" charset="0"/>
              </a:rPr>
              <a:t>Является уровневым, учитывающим специфику работы педагогов дошкольного учреждения и школы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100" smtClean="0">
                <a:latin typeface="Times New Roman" pitchFamily="18" charset="0"/>
              </a:rPr>
              <a:t>Отражает структуру профессиональной деятельности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100" smtClean="0">
                <a:latin typeface="Times New Roman" pitchFamily="18" charset="0"/>
              </a:rPr>
              <a:t>Выдвигает требования к личностным качествам педагога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ФУНКЦИИ ПРОФЕССИОНАЛЬНОГО СТАНДАРТА ПЕДАГОГА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mtClean="0">
                <a:latin typeface="Times New Roman" pitchFamily="18" charset="0"/>
              </a:rPr>
              <a:t>Преодоление технократического подхода в оценке труда педагога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Обеспечение координированный рост свободы и ответственности педагога за результаты труда</a:t>
            </a:r>
          </a:p>
          <a:p>
            <a:pPr eaLnBrk="1" hangingPunct="1"/>
            <a:r>
              <a:rPr lang="ru-RU" altLang="ru-RU" smtClean="0">
                <a:latin typeface="Times New Roman" pitchFamily="18" charset="0"/>
              </a:rPr>
              <a:t>Мотивация педагога на </a:t>
            </a:r>
            <a:r>
              <a:rPr lang="ru-RU" altLang="ru-RU" b="1" smtClean="0">
                <a:latin typeface="Times New Roman" pitchFamily="18" charset="0"/>
              </a:rPr>
              <a:t>постоянное</a:t>
            </a:r>
            <a:r>
              <a:rPr lang="ru-RU" altLang="ru-RU" smtClean="0">
                <a:latin typeface="Times New Roman" pitchFamily="18" charset="0"/>
              </a:rPr>
              <a:t> повышение квалификации</a:t>
            </a:r>
          </a:p>
          <a:p>
            <a:pPr eaLnBrk="1" hangingPunct="1"/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2800" smtClean="0"/>
              <a:t>ОБЛАСТЬ ПРИМЕНЕНИЯ ПРОФЕССИОНАЛЬНОГО СТАНДАРТА ПЕДАГОГА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altLang="ru-RU" sz="2500" smtClean="0">
                <a:latin typeface="Times New Roman" pitchFamily="18" charset="0"/>
              </a:rPr>
              <a:t>при приеме на работу в образовательное учреждение на должность «педагог»</a:t>
            </a:r>
          </a:p>
          <a:p>
            <a:pPr eaLnBrk="1" hangingPunct="1"/>
            <a:r>
              <a:rPr lang="ru-RU" altLang="ru-RU" sz="2500" smtClean="0">
                <a:latin typeface="Times New Roman" pitchFamily="18" charset="0"/>
              </a:rPr>
              <a:t>при проведении</a:t>
            </a:r>
            <a:r>
              <a:rPr lang="ru-RU" altLang="ru-RU" sz="2500" smtClean="0"/>
              <a:t> </a:t>
            </a:r>
            <a:r>
              <a:rPr lang="ru-RU" altLang="ru-RU" sz="2500" smtClean="0">
                <a:latin typeface="Times New Roman" pitchFamily="18" charset="0"/>
              </a:rPr>
              <a:t>аттестации региональными органами исполнительной власти, осуществляющими управление в сфере образования</a:t>
            </a:r>
          </a:p>
          <a:p>
            <a:pPr eaLnBrk="1" hangingPunct="1"/>
            <a:r>
              <a:rPr lang="ru-RU" altLang="ru-RU" sz="2500" smtClean="0">
                <a:latin typeface="Times New Roman" pitchFamily="18" charset="0"/>
              </a:rPr>
              <a:t>При проведении аттестации педагогов самими образовательными организациями, в случае предоставления им соответствующих полномочий.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z="3200" smtClean="0"/>
              <a:t>Цель применения профессионального стандарта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Times New Roman" pitchFamily="18" charset="0"/>
              </a:rPr>
              <a:t>Определять необходимую квалификацию педагога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Times New Roman" pitchFamily="18" charset="0"/>
              </a:rPr>
              <a:t>Обеспечить подготовку педагога для получения высоких результатов его труда.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Times New Roman" pitchFamily="18" charset="0"/>
              </a:rPr>
              <a:t>Обеспечить осведомленность педагога о предъявляемых к нему требованиях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mtClean="0">
                <a:latin typeface="Times New Roman" pitchFamily="18" charset="0"/>
              </a:rPr>
              <a:t>Содействовать вовлечению педагогов в решение задачи повышения качества образования</a:t>
            </a:r>
          </a:p>
          <a:p>
            <a:pPr eaLnBrk="1" hangingPunct="1">
              <a:lnSpc>
                <a:spcPct val="90000"/>
              </a:lnSpc>
            </a:pPr>
            <a:endParaRPr lang="ru-RU" altLang="ru-RU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Затмение">
  <a:themeElements>
    <a:clrScheme name="Затмение 1">
      <a:dk1>
        <a:srgbClr val="000000"/>
      </a:dk1>
      <a:lt1>
        <a:srgbClr val="FFFFFF"/>
      </a:lt1>
      <a:dk2>
        <a:srgbClr val="006666"/>
      </a:dk2>
      <a:lt2>
        <a:srgbClr val="5F5F5F"/>
      </a:lt2>
      <a:accent1>
        <a:srgbClr val="33CCCC"/>
      </a:accent1>
      <a:accent2>
        <a:srgbClr val="99CCCC"/>
      </a:accent2>
      <a:accent3>
        <a:srgbClr val="FFFFFF"/>
      </a:accent3>
      <a:accent4>
        <a:srgbClr val="000000"/>
      </a:accent4>
      <a:accent5>
        <a:srgbClr val="ADE2E2"/>
      </a:accent5>
      <a:accent6>
        <a:srgbClr val="8AB9B9"/>
      </a:accent6>
      <a:hlink>
        <a:srgbClr val="006666"/>
      </a:hlink>
      <a:folHlink>
        <a:srgbClr val="B2B2B2"/>
      </a:folHlink>
    </a:clrScheme>
    <a:fontScheme name="Затмение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Затмение 1">
        <a:dk1>
          <a:srgbClr val="000000"/>
        </a:dk1>
        <a:lt1>
          <a:srgbClr val="FFFFFF"/>
        </a:lt1>
        <a:dk2>
          <a:srgbClr val="006666"/>
        </a:dk2>
        <a:lt2>
          <a:srgbClr val="5F5F5F"/>
        </a:lt2>
        <a:accent1>
          <a:srgbClr val="33CCCC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A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2">
        <a:dk1>
          <a:srgbClr val="000000"/>
        </a:dk1>
        <a:lt1>
          <a:srgbClr val="FFFFFF"/>
        </a:lt1>
        <a:dk2>
          <a:srgbClr val="333366"/>
        </a:dk2>
        <a:lt2>
          <a:srgbClr val="5F5F5F"/>
        </a:lt2>
        <a:accent1>
          <a:srgbClr val="CC99FF"/>
        </a:accent1>
        <a:accent2>
          <a:srgbClr val="99CCCC"/>
        </a:accent2>
        <a:accent3>
          <a:srgbClr val="FFFFFF"/>
        </a:accent3>
        <a:accent4>
          <a:srgbClr val="000000"/>
        </a:accent4>
        <a:accent5>
          <a:srgbClr val="E2CAFF"/>
        </a:accent5>
        <a:accent6>
          <a:srgbClr val="8AB9B9"/>
        </a:accent6>
        <a:hlink>
          <a:srgbClr val="666699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3">
        <a:dk1>
          <a:srgbClr val="000000"/>
        </a:dk1>
        <a:lt1>
          <a:srgbClr val="FFFFFF"/>
        </a:lt1>
        <a:dk2>
          <a:srgbClr val="0000CC"/>
        </a:dk2>
        <a:lt2>
          <a:srgbClr val="434343"/>
        </a:lt2>
        <a:accent1>
          <a:srgbClr val="99CC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E7B900"/>
        </a:accent6>
        <a:hlink>
          <a:srgbClr val="FF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4">
        <a:dk1>
          <a:srgbClr val="000000"/>
        </a:dk1>
        <a:lt1>
          <a:srgbClr val="64AAAE"/>
        </a:lt1>
        <a:dk2>
          <a:srgbClr val="FFFFCC"/>
        </a:dk2>
        <a:lt2>
          <a:srgbClr val="5F5F5F"/>
        </a:lt2>
        <a:accent1>
          <a:srgbClr val="B4B1DB"/>
        </a:accent1>
        <a:accent2>
          <a:srgbClr val="61C1D7"/>
        </a:accent2>
        <a:accent3>
          <a:srgbClr val="B8D2D3"/>
        </a:accent3>
        <a:accent4>
          <a:srgbClr val="000000"/>
        </a:accent4>
        <a:accent5>
          <a:srgbClr val="D6D5EA"/>
        </a:accent5>
        <a:accent6>
          <a:srgbClr val="57AFC3"/>
        </a:accent6>
        <a:hlink>
          <a:srgbClr val="257177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Затмение 5">
        <a:dk1>
          <a:srgbClr val="5F5F5F"/>
        </a:dk1>
        <a:lt1>
          <a:srgbClr val="F8F8F8"/>
        </a:lt1>
        <a:dk2>
          <a:srgbClr val="2A285A"/>
        </a:dk2>
        <a:lt2>
          <a:srgbClr val="FFFFFF"/>
        </a:lt2>
        <a:accent1>
          <a:srgbClr val="999966"/>
        </a:accent1>
        <a:accent2>
          <a:srgbClr val="8C8B9D"/>
        </a:accent2>
        <a:accent3>
          <a:srgbClr val="ACACB5"/>
        </a:accent3>
        <a:accent4>
          <a:srgbClr val="D4D4D4"/>
        </a:accent4>
        <a:accent5>
          <a:srgbClr val="CACAB8"/>
        </a:accent5>
        <a:accent6>
          <a:srgbClr val="7E7D8E"/>
        </a:accent6>
        <a:hlink>
          <a:srgbClr val="465174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6">
        <a:dk1>
          <a:srgbClr val="434343"/>
        </a:dk1>
        <a:lt1>
          <a:srgbClr val="FFFFFF"/>
        </a:lt1>
        <a:dk2>
          <a:srgbClr val="360404"/>
        </a:dk2>
        <a:lt2>
          <a:srgbClr val="FFFFFF"/>
        </a:lt2>
        <a:accent1>
          <a:srgbClr val="669900"/>
        </a:accent1>
        <a:accent2>
          <a:srgbClr val="CC6600"/>
        </a:accent2>
        <a:accent3>
          <a:srgbClr val="AEAAAA"/>
        </a:accent3>
        <a:accent4>
          <a:srgbClr val="DADADA"/>
        </a:accent4>
        <a:accent5>
          <a:srgbClr val="B8CAAA"/>
        </a:accent5>
        <a:accent6>
          <a:srgbClr val="B95C00"/>
        </a:accent6>
        <a:hlink>
          <a:srgbClr val="CC33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7">
        <a:dk1>
          <a:srgbClr val="434343"/>
        </a:dk1>
        <a:lt1>
          <a:srgbClr val="FFFFFF"/>
        </a:lt1>
        <a:dk2>
          <a:srgbClr val="000000"/>
        </a:dk2>
        <a:lt2>
          <a:srgbClr val="8285FE"/>
        </a:lt2>
        <a:accent1>
          <a:srgbClr val="669900"/>
        </a:accent1>
        <a:accent2>
          <a:srgbClr val="9900FF"/>
        </a:accent2>
        <a:accent3>
          <a:srgbClr val="AAAAAA"/>
        </a:accent3>
        <a:accent4>
          <a:srgbClr val="DADADA"/>
        </a:accent4>
        <a:accent5>
          <a:srgbClr val="B8CAAA"/>
        </a:accent5>
        <a:accent6>
          <a:srgbClr val="8A00E7"/>
        </a:accent6>
        <a:hlink>
          <a:srgbClr val="6600CC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8">
        <a:dk1>
          <a:srgbClr val="434343"/>
        </a:dk1>
        <a:lt1>
          <a:srgbClr val="FFFFFF"/>
        </a:lt1>
        <a:dk2>
          <a:srgbClr val="000000"/>
        </a:dk2>
        <a:lt2>
          <a:srgbClr val="0066FF"/>
        </a:lt2>
        <a:accent1>
          <a:srgbClr val="339966"/>
        </a:accent1>
        <a:accent2>
          <a:srgbClr val="FFCC00"/>
        </a:accent2>
        <a:accent3>
          <a:srgbClr val="AAAAAA"/>
        </a:accent3>
        <a:accent4>
          <a:srgbClr val="DADADA"/>
        </a:accent4>
        <a:accent5>
          <a:srgbClr val="ADCAB8"/>
        </a:accent5>
        <a:accent6>
          <a:srgbClr val="E7B900"/>
        </a:accent6>
        <a:hlink>
          <a:srgbClr val="CC0000"/>
        </a:hlink>
        <a:folHlink>
          <a:srgbClr val="8080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9">
        <a:dk1>
          <a:srgbClr val="333300"/>
        </a:dk1>
        <a:lt1>
          <a:srgbClr val="FFFFFF"/>
        </a:lt1>
        <a:dk2>
          <a:srgbClr val="669900"/>
        </a:dk2>
        <a:lt2>
          <a:srgbClr val="FFFFCC"/>
        </a:lt2>
        <a:accent1>
          <a:srgbClr val="CCCC00"/>
        </a:accent1>
        <a:accent2>
          <a:srgbClr val="99CC00"/>
        </a:accent2>
        <a:accent3>
          <a:srgbClr val="B8CAAA"/>
        </a:accent3>
        <a:accent4>
          <a:srgbClr val="DADADA"/>
        </a:accent4>
        <a:accent5>
          <a:srgbClr val="E2E2AA"/>
        </a:accent5>
        <a:accent6>
          <a:srgbClr val="8AB900"/>
        </a:accent6>
        <a:hlink>
          <a:srgbClr val="336600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Затмение 10">
        <a:dk1>
          <a:srgbClr val="333333"/>
        </a:dk1>
        <a:lt1>
          <a:srgbClr val="FFFFCC"/>
        </a:lt1>
        <a:dk2>
          <a:srgbClr val="660000"/>
        </a:dk2>
        <a:lt2>
          <a:srgbClr val="CCCCCC"/>
        </a:lt2>
        <a:accent1>
          <a:srgbClr val="FF6600"/>
        </a:accent1>
        <a:accent2>
          <a:srgbClr val="CC3300"/>
        </a:accent2>
        <a:accent3>
          <a:srgbClr val="B8AAAA"/>
        </a:accent3>
        <a:accent4>
          <a:srgbClr val="DADAAE"/>
        </a:accent4>
        <a:accent5>
          <a:srgbClr val="FFB8AA"/>
        </a:accent5>
        <a:accent6>
          <a:srgbClr val="B92D00"/>
        </a:accent6>
        <a:hlink>
          <a:srgbClr val="9900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Eclipse</Template>
  <TotalTime>91</TotalTime>
  <Words>598</Words>
  <Application>Microsoft Office PowerPoint</Application>
  <PresentationFormat>Экран (4:3)</PresentationFormat>
  <Paragraphs>84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Затмение</vt:lpstr>
      <vt:lpstr>Эффективный контракт</vt:lpstr>
      <vt:lpstr>«…ошибочно представлять программу кадрового развития как простое повышение зарплат по принципу всем сестрам по серьгам, то есть всем поровну, без учёта квалификаций и реального вклада каждого работника. В каждой организации (медицинской, образовательной, научной) должна быть сформирована собственная программа развития и кадрового обновления»      В.В. Путин</vt:lpstr>
      <vt:lpstr>ПРОФЕССИОНАЛЬНЫЙ СТАНДАРТ ПЕДАГОГА</vt:lpstr>
      <vt:lpstr>Презентация PowerPoint</vt:lpstr>
      <vt:lpstr>Стандарт должен: </vt:lpstr>
      <vt:lpstr>ХАРАКТЕРИСТИКА СТАНДАРТА</vt:lpstr>
      <vt:lpstr>ФУНКЦИИ ПРОФЕССИОНАЛЬНОГО СТАНДАРТА ПЕДАГОГА</vt:lpstr>
      <vt:lpstr>ОБЛАСТЬ ПРИМЕНЕНИЯ ПРОФЕССИОНАЛЬНОГО СТАНДАРТА ПЕДАГОГА</vt:lpstr>
      <vt:lpstr>Цель применения профессионального стандарта</vt:lpstr>
      <vt:lpstr>Содержание профессионального стандарта в области ОБУЧЕНИЕ</vt:lpstr>
      <vt:lpstr>Содержание профессионального стандарта в области ВОСПИТАНИЕ</vt:lpstr>
      <vt:lpstr>Содержание профессионального стандарта в области РАЗВИТИЕ</vt:lpstr>
      <vt:lpstr>ПРОФЕССИОНАЛЬНЫЕ КОМПЕТЕНЦИИ ВОСПИТАТЕЛЯ, ОТРАЖАЮЩИЕ СПЕЦИФИКУ РАБОТЫ НА ДОШКОЛЬНОМ УРОВНЕ ОБРАЗОВАНИЯ</vt:lpstr>
      <vt:lpstr>Методы оценки выполнения требований профессионального стандарта педагога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RePack by Diakov</cp:lastModifiedBy>
  <cp:revision>6</cp:revision>
  <cp:lastPrinted>1601-01-01T00:00:00Z</cp:lastPrinted>
  <dcterms:created xsi:type="dcterms:W3CDTF">1601-01-01T00:00:00Z</dcterms:created>
  <dcterms:modified xsi:type="dcterms:W3CDTF">2018-02-15T12:12:22Z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